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18" r:id="rId2"/>
    <p:sldMasterId id="2147483730" r:id="rId3"/>
  </p:sldMasterIdLst>
  <p:notesMasterIdLst>
    <p:notesMasterId r:id="rId64"/>
  </p:notesMasterIdLst>
  <p:sldIdLst>
    <p:sldId id="445" r:id="rId4"/>
    <p:sldId id="446" r:id="rId5"/>
    <p:sldId id="452" r:id="rId6"/>
    <p:sldId id="595" r:id="rId7"/>
    <p:sldId id="596" r:id="rId8"/>
    <p:sldId id="541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49" r:id="rId17"/>
    <p:sldId id="550" r:id="rId18"/>
    <p:sldId id="551" r:id="rId19"/>
    <p:sldId id="552" r:id="rId20"/>
    <p:sldId id="501" r:id="rId21"/>
    <p:sldId id="555" r:id="rId22"/>
    <p:sldId id="556" r:id="rId23"/>
    <p:sldId id="557" r:id="rId24"/>
    <p:sldId id="554" r:id="rId25"/>
    <p:sldId id="558" r:id="rId26"/>
    <p:sldId id="559" r:id="rId27"/>
    <p:sldId id="563" r:id="rId28"/>
    <p:sldId id="560" r:id="rId29"/>
    <p:sldId id="564" r:id="rId30"/>
    <p:sldId id="561" r:id="rId31"/>
    <p:sldId id="565" r:id="rId32"/>
    <p:sldId id="566" r:id="rId33"/>
    <p:sldId id="567" r:id="rId34"/>
    <p:sldId id="562" r:id="rId35"/>
    <p:sldId id="568" r:id="rId36"/>
    <p:sldId id="569" r:id="rId37"/>
    <p:sldId id="570" r:id="rId38"/>
    <p:sldId id="571" r:id="rId39"/>
    <p:sldId id="572" r:id="rId40"/>
    <p:sldId id="573" r:id="rId41"/>
    <p:sldId id="577" r:id="rId42"/>
    <p:sldId id="575" r:id="rId43"/>
    <p:sldId id="574" r:id="rId44"/>
    <p:sldId id="578" r:id="rId45"/>
    <p:sldId id="576" r:id="rId46"/>
    <p:sldId id="579" r:id="rId47"/>
    <p:sldId id="580" r:id="rId48"/>
    <p:sldId id="581" r:id="rId49"/>
    <p:sldId id="582" r:id="rId50"/>
    <p:sldId id="583" r:id="rId51"/>
    <p:sldId id="584" r:id="rId52"/>
    <p:sldId id="585" r:id="rId53"/>
    <p:sldId id="586" r:id="rId54"/>
    <p:sldId id="588" r:id="rId55"/>
    <p:sldId id="587" r:id="rId56"/>
    <p:sldId id="589" r:id="rId57"/>
    <p:sldId id="590" r:id="rId58"/>
    <p:sldId id="591" r:id="rId59"/>
    <p:sldId id="592" r:id="rId60"/>
    <p:sldId id="593" r:id="rId61"/>
    <p:sldId id="594" r:id="rId62"/>
    <p:sldId id="450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2A45"/>
    <a:srgbClr val="BE2C49"/>
    <a:srgbClr val="002060"/>
    <a:srgbClr val="FFC000"/>
    <a:srgbClr val="FEFEFD"/>
    <a:srgbClr val="D8A60A"/>
    <a:srgbClr val="656565"/>
    <a:srgbClr val="DCE5F4"/>
    <a:srgbClr val="C5E0F5"/>
    <a:srgbClr val="DE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4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61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06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8938-8048-4396-A931-C27A684A5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8B6E-9692-4E91-A265-6B183EDBE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8F59-CD58-4695-8E67-C3EA93F5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384C-8E89-4288-AC89-A958006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FB3D-4A61-4301-B116-A772F31A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38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BE2E-5709-48BD-9724-0731D63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27D-0D06-41A7-B3D8-6D342E7E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27DC-ABEE-429C-BC18-E02AA8EB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0C164-21DF-439D-9194-213FF665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B576-96A0-433D-A098-E91B23AE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5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6B16-EF12-46D0-B68A-AAB2CA1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09572-DB74-4386-BA6A-B2C3EF819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7CE5-E080-4631-8AF0-7A562106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CE58-0ED0-42F9-92AC-1334373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BCA79-BD47-4FD1-8626-049B1378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34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27FB-D617-40A7-9BDA-A30B52A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8FB1-0272-426A-8397-63FA764A5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11CD7-AEA8-48D8-B8C1-B5735E34C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D7D62-3834-4536-B7A4-464F4A12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651FF-E7CA-48E1-8146-A2BCDAE6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1B576-DF2C-42E4-A28B-FAF83FEB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8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049E-30BE-4190-91A6-928450A0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B942-2C6A-4712-98AB-D2BAE36E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AC472-5EE9-46CE-8F07-1F795E77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734D8-E36D-49B9-AC46-FB19003BC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ECB0-85B2-45C4-88C8-069C4E33B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E1DB8-1793-4002-B5F8-84C0AE4B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1CC41-2C1F-4953-BFF1-E7F8D016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5933F-585F-4A4C-8890-1FE1B141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57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229E-3E1D-44D8-A8C8-F666718B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7797D-FAE5-4CB6-86E3-01FD2F72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1888-FF57-48C5-B3FA-940C5F0C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A824B-BBA6-40FD-B73B-65363E13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41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D8A85-42D9-4AB0-8268-99E2D9ED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15319-1BB1-473E-82DB-3036329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75ED-B77A-4816-B331-B847DE82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77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9794-BC60-46B0-8B55-FEA50FA8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00C2-D90C-4237-AE71-8A372577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1AE8-3C97-4944-AF4D-2F3516B4A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D6FB1-1FC6-4302-94F3-F73F3653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F659F-DDD6-4D20-BD5F-1D96930A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4E228-9DD1-43DC-94AF-F2369D70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5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61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4746-0A99-4941-95AD-D7E1A80C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6BEA0-14A2-4147-BFBA-38A7A128B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8949-D496-404F-95FC-9F629233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B68D5-72F8-4DC0-8B4E-2865BCDF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A75B6-38FB-4AB7-8757-726407A5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A18FF-D45B-4DBF-AFED-0B3F8201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9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5A7D-F262-4C45-A1A1-AD2167E7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8889A-F8CB-4BC1-A68B-85C17B1EF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58B5-D51F-41DA-85C6-832632FC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C657-378B-4CCA-AEA3-DAB2886D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35FE-F3C2-4B87-B48A-7E65E5E6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3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C6024-86F5-4C83-9289-37E01C7A2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C46-C9F3-4CB3-9394-307259A4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7B09-8A47-4640-AEF8-DB9EA42E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2D24-BB94-4E5E-A3BD-EC1959C7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31C-3925-4930-AD80-21639CC8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59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204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08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650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9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29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47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3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4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184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42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44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3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4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E4FDF-94FC-4EC3-8226-CA81394A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C6FE8-96F4-4724-A957-233E1358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9486-C5A9-434F-BC65-DC76A5C3C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6335-B5CA-42F9-B06A-7DD1471B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54F7-2125-4945-9AD1-1D26E2F8B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71BB59-0E1E-D541-5605-2DC3FE9AB056}"/>
              </a:ext>
            </a:extLst>
          </p:cNvPr>
          <p:cNvCxnSpPr/>
          <p:nvPr/>
        </p:nvCxnSpPr>
        <p:spPr>
          <a:xfrm>
            <a:off x="5855855" y="582224"/>
            <a:ext cx="0" cy="54216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8D996-FB75-F6B2-A624-8DBBF29BF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33"/>
          <a:stretch/>
        </p:blipFill>
        <p:spPr>
          <a:xfrm>
            <a:off x="4056307" y="-429491"/>
            <a:ext cx="8186494" cy="47379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F25E5-E591-6389-5DFD-8C9E96C73367}"/>
              </a:ext>
            </a:extLst>
          </p:cNvPr>
          <p:cNvGrpSpPr/>
          <p:nvPr/>
        </p:nvGrpSpPr>
        <p:grpSpPr>
          <a:xfrm>
            <a:off x="-2568827" y="1174445"/>
            <a:ext cx="14811627" cy="9523717"/>
            <a:chOff x="-2873627" y="1174445"/>
            <a:chExt cx="14811627" cy="95237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905B7F-EBFB-D4C0-B65A-F4F00D803557}"/>
                </a:ext>
              </a:extLst>
            </p:cNvPr>
            <p:cNvSpPr/>
            <p:nvPr/>
          </p:nvSpPr>
          <p:spPr>
            <a:xfrm>
              <a:off x="-304801" y="4308421"/>
              <a:ext cx="12242801" cy="63897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2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692816-CB5D-1F1A-F03E-4EC8B664D1B1}"/>
                </a:ext>
              </a:extLst>
            </p:cNvPr>
            <p:cNvGrpSpPr/>
            <p:nvPr/>
          </p:nvGrpSpPr>
          <p:grpSpPr>
            <a:xfrm>
              <a:off x="-2873627" y="1174445"/>
              <a:ext cx="7098975" cy="9494309"/>
              <a:chOff x="-2547056" y="372339"/>
              <a:chExt cx="7098975" cy="9494309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07FB83E-1A4F-7B84-39F6-B8C7347448A4}"/>
                  </a:ext>
                </a:extLst>
              </p:cNvPr>
              <p:cNvSpPr/>
              <p:nvPr/>
            </p:nvSpPr>
            <p:spPr>
              <a:xfrm rot="2085906">
                <a:off x="-777905" y="372339"/>
                <a:ext cx="4367008" cy="2334473"/>
              </a:xfrm>
              <a:custGeom>
                <a:avLst/>
                <a:gdLst>
                  <a:gd name="connsiteX0" fmla="*/ 171545 w 4367008"/>
                  <a:gd name="connsiteY0" fmla="*/ 66450 h 2334473"/>
                  <a:gd name="connsiteX1" fmla="*/ 389087 w 4367008"/>
                  <a:gd name="connsiteY1" fmla="*/ 0 h 2334473"/>
                  <a:gd name="connsiteX2" fmla="*/ 3977921 w 4367008"/>
                  <a:gd name="connsiteY2" fmla="*/ 0 h 2334473"/>
                  <a:gd name="connsiteX3" fmla="*/ 4367008 w 4367008"/>
                  <a:gd name="connsiteY3" fmla="*/ 389087 h 2334473"/>
                  <a:gd name="connsiteX4" fmla="*/ 4367008 w 4367008"/>
                  <a:gd name="connsiteY4" fmla="*/ 1945386 h 2334473"/>
                  <a:gd name="connsiteX5" fmla="*/ 3977921 w 4367008"/>
                  <a:gd name="connsiteY5" fmla="*/ 2334473 h 2334473"/>
                  <a:gd name="connsiteX6" fmla="*/ 1282678 w 4367008"/>
                  <a:gd name="connsiteY6" fmla="*/ 2334473 h 2334473"/>
                  <a:gd name="connsiteX7" fmla="*/ 0 w 4367008"/>
                  <a:gd name="connsiteY7" fmla="*/ 486540 h 2334473"/>
                  <a:gd name="connsiteX8" fmla="*/ 0 w 4367008"/>
                  <a:gd name="connsiteY8" fmla="*/ 389087 h 2334473"/>
                  <a:gd name="connsiteX9" fmla="*/ 171545 w 4367008"/>
                  <a:gd name="connsiteY9" fmla="*/ 66450 h 233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67008" h="2334473">
                    <a:moveTo>
                      <a:pt x="171545" y="66450"/>
                    </a:moveTo>
                    <a:cubicBezTo>
                      <a:pt x="233643" y="24497"/>
                      <a:pt x="308504" y="0"/>
                      <a:pt x="389087" y="0"/>
                    </a:cubicBezTo>
                    <a:lnTo>
                      <a:pt x="3977921" y="0"/>
                    </a:lnTo>
                    <a:cubicBezTo>
                      <a:pt x="4192808" y="0"/>
                      <a:pt x="4367008" y="174200"/>
                      <a:pt x="4367008" y="389087"/>
                    </a:cubicBezTo>
                    <a:lnTo>
                      <a:pt x="4367008" y="1945386"/>
                    </a:lnTo>
                    <a:cubicBezTo>
                      <a:pt x="4367008" y="2160273"/>
                      <a:pt x="4192808" y="2334473"/>
                      <a:pt x="3977921" y="2334473"/>
                    </a:cubicBezTo>
                    <a:lnTo>
                      <a:pt x="1282678" y="2334473"/>
                    </a:lnTo>
                    <a:lnTo>
                      <a:pt x="0" y="486540"/>
                    </a:lnTo>
                    <a:lnTo>
                      <a:pt x="0" y="389087"/>
                    </a:lnTo>
                    <a:cubicBezTo>
                      <a:pt x="0" y="254783"/>
                      <a:pt x="68047" y="136372"/>
                      <a:pt x="171545" y="66450"/>
                    </a:cubicBezTo>
                    <a:close/>
                  </a:path>
                </a:pathLst>
              </a:custGeom>
              <a:solidFill>
                <a:srgbClr val="00206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52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3B68D6-47CA-D47F-41DC-38776BFE9AF0}"/>
                  </a:ext>
                </a:extLst>
              </p:cNvPr>
              <p:cNvSpPr/>
              <p:nvPr/>
            </p:nvSpPr>
            <p:spPr>
              <a:xfrm rot="2085906">
                <a:off x="-2547056" y="2245140"/>
                <a:ext cx="7098975" cy="7621508"/>
              </a:xfrm>
              <a:custGeom>
                <a:avLst/>
                <a:gdLst>
                  <a:gd name="connsiteX0" fmla="*/ 283012 w 6404936"/>
                  <a:gd name="connsiteY0" fmla="*/ 188079 h 6924593"/>
                  <a:gd name="connsiteX1" fmla="*/ 898740 w 6404936"/>
                  <a:gd name="connsiteY1" fmla="*/ 0 h 6924593"/>
                  <a:gd name="connsiteX2" fmla="*/ 5303670 w 6404936"/>
                  <a:gd name="connsiteY2" fmla="*/ 0 h 6924593"/>
                  <a:gd name="connsiteX3" fmla="*/ 6404936 w 6404936"/>
                  <a:gd name="connsiteY3" fmla="*/ 1101266 h 6924593"/>
                  <a:gd name="connsiteX4" fmla="*/ 6404936 w 6404936"/>
                  <a:gd name="connsiteY4" fmla="*/ 5823327 h 6924593"/>
                  <a:gd name="connsiteX5" fmla="*/ 5303670 w 6404936"/>
                  <a:gd name="connsiteY5" fmla="*/ 6924593 h 6924593"/>
                  <a:gd name="connsiteX6" fmla="*/ 4482854 w 6404936"/>
                  <a:gd name="connsiteY6" fmla="*/ 6924593 h 6924593"/>
                  <a:gd name="connsiteX7" fmla="*/ 0 w 6404936"/>
                  <a:gd name="connsiteY7" fmla="*/ 466219 h 6924593"/>
                  <a:gd name="connsiteX8" fmla="*/ 48950 w 6404936"/>
                  <a:gd name="connsiteY8" fmla="*/ 400759 h 6924593"/>
                  <a:gd name="connsiteX9" fmla="*/ 283012 w 6404936"/>
                  <a:gd name="connsiteY9" fmla="*/ 188079 h 692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04936" h="6924593">
                    <a:moveTo>
                      <a:pt x="283012" y="188079"/>
                    </a:moveTo>
                    <a:cubicBezTo>
                      <a:pt x="458775" y="69336"/>
                      <a:pt x="670661" y="0"/>
                      <a:pt x="898740" y="0"/>
                    </a:cubicBezTo>
                    <a:lnTo>
                      <a:pt x="5303670" y="0"/>
                    </a:lnTo>
                    <a:cubicBezTo>
                      <a:pt x="5911882" y="0"/>
                      <a:pt x="6404936" y="493054"/>
                      <a:pt x="6404936" y="1101266"/>
                    </a:cubicBezTo>
                    <a:lnTo>
                      <a:pt x="6404936" y="5823327"/>
                    </a:lnTo>
                    <a:cubicBezTo>
                      <a:pt x="6404936" y="6431539"/>
                      <a:pt x="5911882" y="6924593"/>
                      <a:pt x="5303670" y="6924593"/>
                    </a:cubicBezTo>
                    <a:lnTo>
                      <a:pt x="4482854" y="6924593"/>
                    </a:lnTo>
                    <a:lnTo>
                      <a:pt x="0" y="466219"/>
                    </a:lnTo>
                    <a:lnTo>
                      <a:pt x="48950" y="400759"/>
                    </a:lnTo>
                    <a:cubicBezTo>
                      <a:pt x="116279" y="319174"/>
                      <a:pt x="195130" y="247451"/>
                      <a:pt x="283012" y="188079"/>
                    </a:cubicBezTo>
                    <a:close/>
                  </a:path>
                </a:pathLst>
              </a:custGeom>
              <a:solidFill>
                <a:srgbClr val="00206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520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88675D6-F94F-23AB-5312-34C822625057}"/>
              </a:ext>
            </a:extLst>
          </p:cNvPr>
          <p:cNvSpPr/>
          <p:nvPr/>
        </p:nvSpPr>
        <p:spPr>
          <a:xfrm>
            <a:off x="102710" y="4743076"/>
            <a:ext cx="5555967" cy="1739976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Power BI</a:t>
            </a:r>
          </a:p>
          <a:p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QUICK START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C19497-F638-0811-E7ED-6E6FA4360F2F}"/>
              </a:ext>
            </a:extLst>
          </p:cNvPr>
          <p:cNvGrpSpPr/>
          <p:nvPr/>
        </p:nvGrpSpPr>
        <p:grpSpPr>
          <a:xfrm>
            <a:off x="6122506" y="4683588"/>
            <a:ext cx="5392027" cy="1938886"/>
            <a:chOff x="235328" y="4785424"/>
            <a:chExt cx="4888515" cy="1843132"/>
          </a:xfrm>
        </p:grpSpPr>
        <p:pic>
          <p:nvPicPr>
            <p:cNvPr id="15" name="Picture 14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10EB561-9745-F8D5-A329-610E598C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811" y="5913008"/>
              <a:ext cx="2084032" cy="7155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E5B9B-0BC4-F177-AC6B-7A636CCB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7871" y="4785424"/>
              <a:ext cx="1484300" cy="9782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DC7302-7843-CF24-7863-332AA1532973}"/>
                </a:ext>
              </a:extLst>
            </p:cNvPr>
            <p:cNvGrpSpPr/>
            <p:nvPr/>
          </p:nvGrpSpPr>
          <p:grpSpPr>
            <a:xfrm>
              <a:off x="235328" y="4799756"/>
              <a:ext cx="2804483" cy="1828800"/>
              <a:chOff x="400535" y="4434996"/>
              <a:chExt cx="2842360" cy="1828800"/>
            </a:xfrm>
          </p:grpSpPr>
          <p:pic>
            <p:nvPicPr>
              <p:cNvPr id="18" name="Picture 17" descr="Logo, icon&#10;&#10;Description automatically generated">
                <a:extLst>
                  <a:ext uri="{FF2B5EF4-FFF2-40B4-BE49-F238E27FC236}">
                    <a16:creationId xmlns:a16="http://schemas.microsoft.com/office/drawing/2014/main" id="{90275740-71E6-75BF-A2E5-127284CB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6808" y="5735267"/>
                <a:ext cx="420827" cy="365694"/>
              </a:xfrm>
              <a:prstGeom prst="rect">
                <a:avLst/>
              </a:prstGeom>
            </p:spPr>
          </p:pic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0C03C6AB-7317-F115-99AE-03CD78B78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535" y="4434996"/>
                <a:ext cx="2842360" cy="18288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Prepared By :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Said Fawzy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Manager of Information Center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Tendering Department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Arab Contractors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93AE76A-98B8-7100-D081-1A9F01A95FE2}"/>
              </a:ext>
            </a:extLst>
          </p:cNvPr>
          <p:cNvSpPr/>
          <p:nvPr/>
        </p:nvSpPr>
        <p:spPr>
          <a:xfrm>
            <a:off x="2397208" y="389188"/>
            <a:ext cx="6527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882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5EF1-ECFC-3536-7E3A-F9CA37803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865E00-3138-64EE-9974-EB5A6A55C5C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Report Editor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D9B1B-8995-A310-1F35-8A9141C6AA8B}"/>
              </a:ext>
            </a:extLst>
          </p:cNvPr>
          <p:cNvSpPr txBox="1"/>
          <p:nvPr/>
        </p:nvSpPr>
        <p:spPr>
          <a:xfrm>
            <a:off x="273757" y="1017744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4177C-B8C8-2A9C-74A8-17B70D73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37" y="920221"/>
            <a:ext cx="1994023" cy="4920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FB1EC7-1123-931F-4849-5C14DD732425}"/>
              </a:ext>
            </a:extLst>
          </p:cNvPr>
          <p:cNvSpPr txBox="1"/>
          <p:nvPr/>
        </p:nvSpPr>
        <p:spPr>
          <a:xfrm>
            <a:off x="8358909" y="3885100"/>
            <a:ext cx="35282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you load data into Power BI, those data fields appear in the Data pane on the right-hand side of your screen. </a:t>
            </a:r>
          </a:p>
        </p:txBody>
      </p:sp>
    </p:spTree>
    <p:extLst>
      <p:ext uri="{BB962C8B-B14F-4D97-AF65-F5344CB8AC3E}">
        <p14:creationId xmlns:p14="http://schemas.microsoft.com/office/powerpoint/2010/main" val="69259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EE786-52BF-371E-D0B2-813BB0E50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AAFC5E-B914-877C-0EA8-B09CEB39521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Report Editor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CBE8E-C536-67C1-046A-865A4C27BB8E}"/>
              </a:ext>
            </a:extLst>
          </p:cNvPr>
          <p:cNvSpPr txBox="1"/>
          <p:nvPr/>
        </p:nvSpPr>
        <p:spPr>
          <a:xfrm>
            <a:off x="273757" y="1017744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 pane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88E18-4F88-61AC-0CC3-2C182E376D0B}"/>
              </a:ext>
            </a:extLst>
          </p:cNvPr>
          <p:cNvSpPr txBox="1"/>
          <p:nvPr/>
        </p:nvSpPr>
        <p:spPr>
          <a:xfrm>
            <a:off x="8091054" y="4808736"/>
            <a:ext cx="3528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where you choose your visual and add fields to build.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D421A-BC2E-5572-1538-ACEAF43D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18" y="905164"/>
            <a:ext cx="1599091" cy="52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2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61595-28F0-E94A-8025-ED6DDD788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3EBBB4-D0E6-89DB-D2E6-571A7EA47A0E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Report Editor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173BB-8409-B2B3-7F7A-04425FD94C23}"/>
              </a:ext>
            </a:extLst>
          </p:cNvPr>
          <p:cNvSpPr txBox="1"/>
          <p:nvPr/>
        </p:nvSpPr>
        <p:spPr>
          <a:xfrm>
            <a:off x="273757" y="1017744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 pane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B85C0-CCBF-E606-9CCB-17B1F8D897EF}"/>
              </a:ext>
            </a:extLst>
          </p:cNvPr>
          <p:cNvSpPr txBox="1"/>
          <p:nvPr/>
        </p:nvSpPr>
        <p:spPr>
          <a:xfrm>
            <a:off x="8091054" y="4808736"/>
            <a:ext cx="3528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is where you format your visuals and set properties.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100D5-186C-8BAD-901A-AC690148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878" y="758488"/>
            <a:ext cx="1352526" cy="52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54AD-E725-53A2-C952-11EC1533E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889089-49E6-073D-E148-EC2D121241A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Report Editor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F7CA9-12FB-6C9F-88E0-95AFDBD2BC38}"/>
              </a:ext>
            </a:extLst>
          </p:cNvPr>
          <p:cNvSpPr txBox="1"/>
          <p:nvPr/>
        </p:nvSpPr>
        <p:spPr>
          <a:xfrm>
            <a:off x="273757" y="1017744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 pane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E4B2FE-501E-FD5C-3A6A-A2C10FE4E892}"/>
              </a:ext>
            </a:extLst>
          </p:cNvPr>
          <p:cNvSpPr txBox="1"/>
          <p:nvPr/>
        </p:nvSpPr>
        <p:spPr>
          <a:xfrm>
            <a:off x="8192654" y="4466991"/>
            <a:ext cx="35282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is where you can filter your Visual , Page or entire report to get specific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68E4A-F4C0-52C9-5C39-9C6A793B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318" y="1017744"/>
            <a:ext cx="2038635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3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9C62-886C-A24B-7BC9-47268F19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3ABBDD-B932-A467-43B3-8911979E9D0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Bar and Column Charts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12EA2-8BE1-BB8B-262C-7847E7C1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60" y="1035978"/>
            <a:ext cx="5007140" cy="2802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A31C79-3DE7-44F3-E858-A18F51CA4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47" y="1035978"/>
            <a:ext cx="3821502" cy="2723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37504-0140-2060-A4EF-ACC7B2C5C1F8}"/>
              </a:ext>
            </a:extLst>
          </p:cNvPr>
          <p:cNvSpPr txBox="1"/>
          <p:nvPr/>
        </p:nvSpPr>
        <p:spPr>
          <a:xfrm>
            <a:off x="2037990" y="4036961"/>
            <a:ext cx="83395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 and column charts are popular types of visualizations to display data in a clear and organized way.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They are beneficial for showcasing categorical data or data that can be organized into distinct groups. </a:t>
            </a:r>
          </a:p>
        </p:txBody>
      </p:sp>
    </p:spTree>
    <p:extLst>
      <p:ext uri="{BB962C8B-B14F-4D97-AF65-F5344CB8AC3E}">
        <p14:creationId xmlns:p14="http://schemas.microsoft.com/office/powerpoint/2010/main" val="28112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D03D6-41B8-1A61-F60D-1AF1AD078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579440-6ABC-F952-3A56-05FE94E1A2A3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Bar and Column Charts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14F87F-19E1-61A1-7EAC-679ADEA03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60" y="1035978"/>
            <a:ext cx="5007140" cy="2802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CD236-A2BA-871E-856E-CE0F6FBC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47" y="1035978"/>
            <a:ext cx="3821502" cy="2723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3F9759-EC22-BF25-0066-D0C879F65293}"/>
              </a:ext>
            </a:extLst>
          </p:cNvPr>
          <p:cNvSpPr txBox="1"/>
          <p:nvPr/>
        </p:nvSpPr>
        <p:spPr>
          <a:xfrm>
            <a:off x="1926206" y="4261449"/>
            <a:ext cx="8339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 charts display data horizontally, whereas column charts display data vertically. </a:t>
            </a:r>
          </a:p>
        </p:txBody>
      </p:sp>
    </p:spTree>
    <p:extLst>
      <p:ext uri="{BB962C8B-B14F-4D97-AF65-F5344CB8AC3E}">
        <p14:creationId xmlns:p14="http://schemas.microsoft.com/office/powerpoint/2010/main" val="126218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D8EA6-CE2E-0C71-E15E-3FC097ED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9B2A7-DCF6-659B-8864-64DEFF50AE2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6 Types of Bar and Column Charts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E8D82-6383-306D-0023-C5CEB702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297" y="836886"/>
            <a:ext cx="3390748" cy="164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066C8-DC4C-DF8E-33BC-464F2725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77" y="932598"/>
            <a:ext cx="3329796" cy="2293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7B9BA-3821-DEBC-D822-C9CFF199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877" y="3485557"/>
            <a:ext cx="3528864" cy="2433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DBA8DE-EC1E-037F-4DBE-85E40F266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278" y="3324256"/>
            <a:ext cx="3528864" cy="24520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D3AD87-49D2-6162-CDB7-B085AB3F2B0C}"/>
              </a:ext>
            </a:extLst>
          </p:cNvPr>
          <p:cNvSpPr/>
          <p:nvPr/>
        </p:nvSpPr>
        <p:spPr>
          <a:xfrm>
            <a:off x="640376" y="1696640"/>
            <a:ext cx="19960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Clustered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6235A-0571-DAEE-2DAA-A21082313B0F}"/>
              </a:ext>
            </a:extLst>
          </p:cNvPr>
          <p:cNvSpPr/>
          <p:nvPr/>
        </p:nvSpPr>
        <p:spPr>
          <a:xfrm>
            <a:off x="907096" y="4290315"/>
            <a:ext cx="16695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Stacked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19A788-B4ED-17DB-4AC9-E29C330458AE}"/>
              </a:ext>
            </a:extLst>
          </p:cNvPr>
          <p:cNvSpPr/>
          <p:nvPr/>
        </p:nvSpPr>
        <p:spPr>
          <a:xfrm>
            <a:off x="9146586" y="4971192"/>
            <a:ext cx="28125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 Stacked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33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E48C1-F80D-0020-7595-38BEB2EB9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1F87D3-1C46-FDF1-79DC-4B32CCAB3D1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4  essential field wells in Column and Bar Charts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299593-6EDD-F4F4-DD1A-36E6CFD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70" y="1147312"/>
            <a:ext cx="6305426" cy="42590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3D4EA2-E7CB-A17D-1A5F-E20052AC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809" y="1288539"/>
            <a:ext cx="2333951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12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95FB22DA-1AA4-6533-710E-E1C54DD5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6BA140-11FF-699C-3530-E855084D92A9}"/>
              </a:ext>
            </a:extLst>
          </p:cNvPr>
          <p:cNvSpPr/>
          <p:nvPr/>
        </p:nvSpPr>
        <p:spPr>
          <a:xfrm>
            <a:off x="1376201" y="1272616"/>
            <a:ext cx="66818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Creating Column Chart</a:t>
            </a:r>
          </a:p>
        </p:txBody>
      </p:sp>
    </p:spTree>
    <p:extLst>
      <p:ext uri="{BB962C8B-B14F-4D97-AF65-F5344CB8AC3E}">
        <p14:creationId xmlns:p14="http://schemas.microsoft.com/office/powerpoint/2010/main" val="41074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E4FC-D473-9E24-843A-22B56EBB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7467D4-BDF9-4B46-9B6B-4E5491AEF6EB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Pie and Donut Charts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C4B04-E300-8BFE-90E5-2E78A5C2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580892"/>
            <a:ext cx="1002169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233B80-5632-FC8E-54D6-6CCD8C462765}"/>
              </a:ext>
            </a:extLst>
          </p:cNvPr>
          <p:cNvSpPr/>
          <p:nvPr/>
        </p:nvSpPr>
        <p:spPr>
          <a:xfrm>
            <a:off x="0" y="2939147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Report Design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F3DCC1-B1BA-E2E6-71C5-6343D0FC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57513" cy="156577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0955060-2271-7139-E2EB-F0AAEB61A2ED}"/>
              </a:ext>
            </a:extLst>
          </p:cNvPr>
          <p:cNvSpPr/>
          <p:nvPr/>
        </p:nvSpPr>
        <p:spPr>
          <a:xfrm>
            <a:off x="0" y="210815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5</a:t>
            </a:r>
            <a:endParaRPr lang="en-US" sz="48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262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6602D-03B7-40C0-DF12-0B3260446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8748BF-95BB-82C0-66D6-2840BF100A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Pie and Donut Charts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57CC1-5469-F207-B559-C94B4D26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875943"/>
            <a:ext cx="11260121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A67F-01FE-6574-B2F0-5884D4A98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38B586-70AF-D99F-10D6-68627418234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Pie and Donut Charts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C96DF9-FC52-49EA-73BE-739DD7EC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86" y="758488"/>
            <a:ext cx="9821646" cy="3715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6416DD-2911-861E-C3E2-2F3685B87586}"/>
              </a:ext>
            </a:extLst>
          </p:cNvPr>
          <p:cNvSpPr txBox="1"/>
          <p:nvPr/>
        </p:nvSpPr>
        <p:spPr>
          <a:xfrm>
            <a:off x="4801318" y="3429000"/>
            <a:ext cx="7200900" cy="214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difference between a pie and a donut chart is that the donut chart is ring-shaped with a circular central space. 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 can use this space to provide context for the surrounding segments. </a:t>
            </a:r>
            <a:endParaRPr lang="en-US" sz="3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20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6B664-DA88-2F2B-086E-68FE96D6B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12322E-3344-C1DE-D21E-DB6BE190DF52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13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D51DEE6C-FB8D-4769-961C-8C6F67F5E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D6D8EB-EF21-F088-33EF-A19489D61EA6}"/>
              </a:ext>
            </a:extLst>
          </p:cNvPr>
          <p:cNvSpPr/>
          <p:nvPr/>
        </p:nvSpPr>
        <p:spPr>
          <a:xfrm>
            <a:off x="1376201" y="1272616"/>
            <a:ext cx="8544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Creating Pie and Donut Chart</a:t>
            </a:r>
          </a:p>
        </p:txBody>
      </p:sp>
    </p:spTree>
    <p:extLst>
      <p:ext uri="{BB962C8B-B14F-4D97-AF65-F5344CB8AC3E}">
        <p14:creationId xmlns:p14="http://schemas.microsoft.com/office/powerpoint/2010/main" val="27334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56995-54F4-6793-CBFF-38C2C6BE8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8FDCD-C6EE-37FC-8D64-B21B274D6EE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Line Chart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5EFF0-5F6D-33E8-7BF8-3881E0E5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6" y="814022"/>
            <a:ext cx="1033606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1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DD424-47ED-C7D3-EB44-1A881D8E0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49CDB9-59ED-D44B-934C-885AD0314315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Line Chart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36BA2C-1337-FAD5-0283-46D38658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1" y="879894"/>
            <a:ext cx="6614501" cy="3871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B831-A97F-6F05-7F12-B208EE0C8D0B}"/>
              </a:ext>
            </a:extLst>
          </p:cNvPr>
          <p:cNvSpPr txBox="1"/>
          <p:nvPr/>
        </p:nvSpPr>
        <p:spPr>
          <a:xfrm>
            <a:off x="1474136" y="5118671"/>
            <a:ext cx="83686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line chart can help company understand how sales are progressing month to month or year to year. </a:t>
            </a:r>
          </a:p>
        </p:txBody>
      </p:sp>
    </p:spTree>
    <p:extLst>
      <p:ext uri="{BB962C8B-B14F-4D97-AF65-F5344CB8AC3E}">
        <p14:creationId xmlns:p14="http://schemas.microsoft.com/office/powerpoint/2010/main" val="7814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AEB65-9A79-3BB0-0A03-3DEE00DA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2C5F63-AD83-524D-70CD-28741C7A7891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14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710C00E0-F6F5-CC65-E43E-3BDC3A63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941229-4349-BFDE-33A0-25524D89682F}"/>
              </a:ext>
            </a:extLst>
          </p:cNvPr>
          <p:cNvSpPr/>
          <p:nvPr/>
        </p:nvSpPr>
        <p:spPr>
          <a:xfrm>
            <a:off x="1376201" y="1272616"/>
            <a:ext cx="56495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Creating Line Chart</a:t>
            </a:r>
          </a:p>
        </p:txBody>
      </p:sp>
    </p:spTree>
    <p:extLst>
      <p:ext uri="{BB962C8B-B14F-4D97-AF65-F5344CB8AC3E}">
        <p14:creationId xmlns:p14="http://schemas.microsoft.com/office/powerpoint/2010/main" val="271226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63D6A-6878-BEA5-46FB-894914BEE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F96BA0-CB1B-3529-8277-6A6D8F2FE22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Table Visualization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C9DBA-8BB7-FA27-8FE8-902716F21D84}"/>
              </a:ext>
            </a:extLst>
          </p:cNvPr>
          <p:cNvSpPr txBox="1"/>
          <p:nvPr/>
        </p:nvSpPr>
        <p:spPr>
          <a:xfrm>
            <a:off x="1278864" y="4481447"/>
            <a:ext cx="7097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lvl="0" indent="-342900">
              <a:buFont typeface="Symbol" panose="05050102010706020507" pitchFamily="18" charset="2"/>
              <a:buChar char=""/>
              <a:defRPr sz="2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Table visualization is useful when you want to employ the classic clear-cut style of tables to ensure your audience can grasp the essence of the data quickly. 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FDAC8-83D6-1E5C-0F65-2C50A9084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85" y="868448"/>
            <a:ext cx="8578210" cy="32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7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FA7FEB-92C9-E65E-5D31-3F5F9E1E8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EC96E4-AF72-67D8-9E32-FD49F5A474C2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15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D4C6F2FD-AFAD-6BF1-160A-B585172A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249FDF-4FEE-6FE0-7BA8-2214F80CED42}"/>
              </a:ext>
            </a:extLst>
          </p:cNvPr>
          <p:cNvSpPr/>
          <p:nvPr/>
        </p:nvSpPr>
        <p:spPr>
          <a:xfrm>
            <a:off x="1376201" y="1272616"/>
            <a:ext cx="82413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Creating Table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24922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95DF0-E90E-DDCC-22BF-D49FE4B5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EA5310-89E6-7BE3-B126-E3C23639B02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Themes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8B20A-9955-B6D3-5DEE-BB3CCFAA9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34" y="1120357"/>
            <a:ext cx="3991532" cy="3915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6CCC9-5BF2-459A-232B-9FE4F69A7289}"/>
              </a:ext>
            </a:extLst>
          </p:cNvPr>
          <p:cNvSpPr txBox="1"/>
          <p:nvPr/>
        </p:nvSpPr>
        <p:spPr>
          <a:xfrm>
            <a:off x="757382" y="1397675"/>
            <a:ext cx="66501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report should always align with the company's brand, colors, and style guide.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update the design elements of the report to reflect the company's brand aesthetics would be a tedious, time-consuming task. 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Luckily, themes in Microsoft Power BI could simplify the task at hand and save you a lot of time and effort. </a:t>
            </a:r>
          </a:p>
        </p:txBody>
      </p:sp>
    </p:spTree>
    <p:extLst>
      <p:ext uri="{BB962C8B-B14F-4D97-AF65-F5344CB8AC3E}">
        <p14:creationId xmlns:p14="http://schemas.microsoft.com/office/powerpoint/2010/main" val="656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A4785-7460-8502-6FF3-E30D1D181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16C30A-C9C5-27B6-677D-1EC1CB7E52B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Themes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ABB29-022E-AE2B-AF2B-E63E0A2B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29" y="830997"/>
            <a:ext cx="4572638" cy="5258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1658A0-0C32-F189-0683-E41CB5B11910}"/>
              </a:ext>
            </a:extLst>
          </p:cNvPr>
          <p:cNvSpPr txBox="1"/>
          <p:nvPr/>
        </p:nvSpPr>
        <p:spPr>
          <a:xfrm>
            <a:off x="294925" y="400273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Themes in Power BI are predefined sets of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colors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fonts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and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visual styles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that you can apply to your reports easily and quickly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550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F560126-A9B2-4977-8BF5-D44572F7575A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DC981-5ADA-46E3-B7B4-128D159CC8B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169645-2EC2-4625-94AE-8F07CAB54B1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3CE46A-FB40-4624-9ABC-570D7F344598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A71809-E271-4A09-A03C-DFE27AFC4C64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0E3D53-0ACB-4F4F-804C-E7E085A609A4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50A763-0B7B-4D37-A6F3-62D1D863A6BA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AD0E06-8D9F-4DD5-9E05-2C3EB697382F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0B3847-4C38-40D9-AC12-2D77E0A60037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2E8170-D6DD-4EC8-9886-6504631AEEBA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BCFA09-5D7E-479B-ACFA-56F1FE5F0C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393EB2-733B-4943-B3DB-5CB07D520502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8AA4F6-8CEE-4C94-8A20-7E492B19B066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7587E4-EFCA-4F92-AD24-D3DE92C9CEF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A689F3E-304D-4A48-9064-050ADCEF2E01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3BBED5-322B-46AF-AD80-DE6A72A5A442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A11E51-3BA1-401C-BF70-43B075E7DE5E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71C599-843B-48D4-AC72-AEF7905BE20D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F17AFA-75A0-4008-A35B-219D32CAF4CD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B6F9C5-992B-4867-8BD1-C501B88A9F2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47E3EEA-DA68-4C67-90F7-522D4B852230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CCA49F-8E4C-4564-8181-C0118FC650C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B1B63B-FE2E-40AD-922C-A7036B2D8A5C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9BB2432-0F43-4B2B-8725-4F9FF0EFE67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9B6F84E-89EA-46C0-B2EE-B88DD55C9762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8C47BB-99D8-4DB8-8477-176FF39F30F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68E4EF-DCC3-4D4B-862A-408B29B7BF43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0BBB70-9D95-4445-A409-A73FD469BA7D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25073D-BD50-4D85-BF53-00A6295AB157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70B0A7-4424-4BF5-AA37-8628ABFD3DCD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DF8663-AF3A-41B8-BB67-1018EFA4DAFC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02447C-5563-47D4-A6AB-16E733A4D9B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7A3E0D0-1BBE-4B9B-B360-65FEE22D856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AC9F0FA-FDDF-4393-9AD2-8CEAC7378B30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7ADECE-184B-4C7C-9815-14AE0D1E1C7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5FE66ED-2AE5-4430-BB29-FBB7BFF5D636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79A243-BADC-4F31-A412-9EEEAF6AB328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A8588-5ADA-4E19-8F0A-032EEE6E8825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0F781-0837-4676-9418-4B6E4419095F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70E67-F818-4827-A81F-B1F04BB759D5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709BE-1509-4AF7-9DD4-9EB691907304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F854D2-62B5-4031-97D7-0E458CDE32C7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04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6BFC09-0141-4793-AD58-F0DC472F391D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27C0E73-05C1-4AFF-9EF6-86FB008D9784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5399B4-415D-4ECA-B5DA-F5F7B3441AF8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5FF881-3C7C-4A4C-A950-C57943BC926A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D8268FD-8901-461B-A875-7BBEA8A15316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4C7ED3-4C39-4701-98E9-08C77D1B5F54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90F6ED8-2F90-4C14-B9A6-B0743C86D150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CCAAEB0-F795-4B6C-8834-4C2FB2A6502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B6841-26D7-4923-840B-019A9260BAC4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844E2C-D447-4ACA-B02E-4EA6A8F9B2AF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ABF07F94-1D03-454A-B60E-F5891739C258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79DC36-EAC5-4986-801B-F1905DF545F7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DBD64D-2E5D-4EAA-A554-66D4CC847768}"/>
              </a:ext>
            </a:extLst>
          </p:cNvPr>
          <p:cNvGrpSpPr/>
          <p:nvPr/>
        </p:nvGrpSpPr>
        <p:grpSpPr>
          <a:xfrm>
            <a:off x="7035004" y="1113182"/>
            <a:ext cx="3756074" cy="792874"/>
            <a:chOff x="7710911" y="689019"/>
            <a:chExt cx="3756074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136A21-C2CA-40D6-9D4B-05519F8881AD}"/>
                </a:ext>
              </a:extLst>
            </p:cNvPr>
            <p:cNvSpPr txBox="1"/>
            <p:nvPr/>
          </p:nvSpPr>
          <p:spPr>
            <a:xfrm>
              <a:off x="7710911" y="689019"/>
              <a:ext cx="3221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Report Editor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E5F6CA-B241-4CDB-A6ED-880EBDF0F26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8A0D85-A613-41E8-B370-9F63FF58AE18}"/>
              </a:ext>
            </a:extLst>
          </p:cNvPr>
          <p:cNvGrpSpPr/>
          <p:nvPr/>
        </p:nvGrpSpPr>
        <p:grpSpPr>
          <a:xfrm>
            <a:off x="6154370" y="2527158"/>
            <a:ext cx="5726743" cy="792874"/>
            <a:chOff x="7710910" y="689019"/>
            <a:chExt cx="5726743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038865-45C5-4364-98BB-3CCA126CA71D}"/>
                </a:ext>
              </a:extLst>
            </p:cNvPr>
            <p:cNvSpPr txBox="1"/>
            <p:nvPr/>
          </p:nvSpPr>
          <p:spPr>
            <a:xfrm>
              <a:off x="7710910" y="689019"/>
              <a:ext cx="5726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sz="2800" dirty="0"/>
                <a:t>Bar and Column Chart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5DD87A-3345-46F2-BC14-59D75D492DB4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11B1E9-7C4C-4209-B762-C861E3EAFA16}"/>
              </a:ext>
            </a:extLst>
          </p:cNvPr>
          <p:cNvGrpSpPr/>
          <p:nvPr/>
        </p:nvGrpSpPr>
        <p:grpSpPr>
          <a:xfrm>
            <a:off x="7971323" y="3966415"/>
            <a:ext cx="3909791" cy="792874"/>
            <a:chOff x="7710910" y="689019"/>
            <a:chExt cx="3909791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360A1C-BF56-4720-BA37-8CA655DE407F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Pie and Donut Charts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F7DFED2-EB02-4047-AF1A-6E1E5A06772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1BF3D3-1697-409F-AB24-7D22BD354F6C}"/>
              </a:ext>
            </a:extLst>
          </p:cNvPr>
          <p:cNvGrpSpPr/>
          <p:nvPr/>
        </p:nvGrpSpPr>
        <p:grpSpPr>
          <a:xfrm>
            <a:off x="4874096" y="5395724"/>
            <a:ext cx="5916981" cy="792874"/>
            <a:chOff x="7710910" y="689019"/>
            <a:chExt cx="5916981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A2A3FC-7D13-4014-8BE7-2FC62BA22535}"/>
                </a:ext>
              </a:extLst>
            </p:cNvPr>
            <p:cNvSpPr txBox="1"/>
            <p:nvPr/>
          </p:nvSpPr>
          <p:spPr>
            <a:xfrm>
              <a:off x="7710910" y="689019"/>
              <a:ext cx="5916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Line Chart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206ECEB-4AC4-43A4-B064-9C5F4E33FEB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1FAF79A-9CD1-71F7-0F61-1BBAF485EC76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Contents</a:t>
            </a:r>
            <a:endParaRPr lang="en-US" sz="48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97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37A7-E308-0416-28B4-6803D91FB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96A067-8C55-C31A-2638-086B3C4D0D77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Themes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302B32-5A4E-0EF6-89F8-2C48A4F5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3" y="907749"/>
            <a:ext cx="905001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58073-4F1A-35D0-E7F4-2A93EA6C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135895-D3E9-2E34-EB9D-330172D2EC55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Theme Gallery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AC3940-3E79-AA81-291D-3E0FC18A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81" y="832379"/>
            <a:ext cx="8626763" cy="483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5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FB286-0C9E-A7DD-0FC1-F7BD909B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06F67F-5EEE-E17D-F563-96423A43241B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Theme Gallery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2AB9A-90D1-84C0-206F-3CFAC854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40" y="1060412"/>
            <a:ext cx="6130699" cy="4434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C76732-4D83-9076-4451-7FED870E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582" y="5013946"/>
            <a:ext cx="4648849" cy="9621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00381F-5014-33A1-A3B6-1248F09C2D1D}"/>
              </a:ext>
            </a:extLst>
          </p:cNvPr>
          <p:cNvSpPr/>
          <p:nvPr/>
        </p:nvSpPr>
        <p:spPr>
          <a:xfrm>
            <a:off x="9437299" y="5495025"/>
            <a:ext cx="2294626" cy="48108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B4208C-C68E-9A97-78C0-3987DA5ED5CF}"/>
              </a:ext>
            </a:extLst>
          </p:cNvPr>
          <p:cNvGrpSpPr/>
          <p:nvPr/>
        </p:nvGrpSpPr>
        <p:grpSpPr>
          <a:xfrm>
            <a:off x="7622877" y="1377350"/>
            <a:ext cx="3643222" cy="1495246"/>
            <a:chOff x="7631503" y="1075426"/>
            <a:chExt cx="3643222" cy="1495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B4367E-3BAB-F9A7-E8D8-13208751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7370" y="1183819"/>
              <a:ext cx="3477110" cy="122889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C39405-F637-20F6-0CE5-FA2690071D76}"/>
                </a:ext>
              </a:extLst>
            </p:cNvPr>
            <p:cNvSpPr/>
            <p:nvPr/>
          </p:nvSpPr>
          <p:spPr>
            <a:xfrm>
              <a:off x="7631503" y="1075426"/>
              <a:ext cx="3643222" cy="149524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67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24C066-CC02-A6E7-725A-C8639B7CD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07EB7B-C4AE-95BD-578E-3A15AC955927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16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479B4343-0E46-730F-8C50-3D4E5AB9F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7B7D7F-3E60-86FF-0732-F469CA29A6DD}"/>
              </a:ext>
            </a:extLst>
          </p:cNvPr>
          <p:cNvSpPr/>
          <p:nvPr/>
        </p:nvSpPr>
        <p:spPr>
          <a:xfrm>
            <a:off x="1376201" y="1272616"/>
            <a:ext cx="6366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with themes</a:t>
            </a:r>
          </a:p>
        </p:txBody>
      </p:sp>
    </p:spTree>
    <p:extLst>
      <p:ext uri="{BB962C8B-B14F-4D97-AF65-F5344CB8AC3E}">
        <p14:creationId xmlns:p14="http://schemas.microsoft.com/office/powerpoint/2010/main" val="5325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78A56-6914-FE56-4C86-2440F2B1E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F62E7-E3CF-C027-7FAC-40277ADACE2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 err="1"/>
              <a:t>Treemaps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A03F0-681C-F556-1335-659E9DC6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396843"/>
            <a:ext cx="9945488" cy="3467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5B310-DEE9-66F8-4E95-A4B62171D9F5}"/>
              </a:ext>
            </a:extLst>
          </p:cNvPr>
          <p:cNvSpPr txBox="1"/>
          <p:nvPr/>
        </p:nvSpPr>
        <p:spPr>
          <a:xfrm>
            <a:off x="2484581" y="5131954"/>
            <a:ext cx="83589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reemaps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are another helpful tool for illustrating your 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proportional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957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F0F3-6598-7015-092F-CC7408BAF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017939-8F2A-28FE-3444-68212A77AB5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 err="1"/>
              <a:t>Treemaps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EC9442-9A90-EFB8-FC35-59636CF41499}"/>
              </a:ext>
            </a:extLst>
          </p:cNvPr>
          <p:cNvSpPr txBox="1"/>
          <p:nvPr/>
        </p:nvSpPr>
        <p:spPr>
          <a:xfrm>
            <a:off x="500909" y="1373932"/>
            <a:ext cx="299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entire chart represents the total dataset or tree.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194C7-F7E0-23F5-4240-F3CC749EE43D}"/>
              </a:ext>
            </a:extLst>
          </p:cNvPr>
          <p:cNvSpPr txBox="1"/>
          <p:nvPr/>
        </p:nvSpPr>
        <p:spPr>
          <a:xfrm>
            <a:off x="8370832" y="4664732"/>
            <a:ext cx="3617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Each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rectangle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or branch represents a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portion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of the whole tree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69A08D-2AF0-8D07-AD24-DFA19A8F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315" y="983703"/>
            <a:ext cx="3696230" cy="360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BC40E-4818-3BE2-4499-59983887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F8617-4B09-1A8B-C5A0-2F9778F535A5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 err="1"/>
              <a:t>Treemaps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970F7-727B-BB80-53E1-0CC20C141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095049"/>
            <a:ext cx="12155596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81D6C-9003-B39F-EF7D-D383BB11C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9C49C4-94D1-9F69-1C4A-1C6C3B17771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 err="1"/>
              <a:t>Treemaps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AC3755-B030-E621-CD7C-0378BDB9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49" y="1051786"/>
            <a:ext cx="6663953" cy="28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E98EF-E5B0-0C17-F2C5-4F6BAAEB5155}"/>
              </a:ext>
            </a:extLst>
          </p:cNvPr>
          <p:cNvSpPr txBox="1"/>
          <p:nvPr/>
        </p:nvSpPr>
        <p:spPr>
          <a:xfrm>
            <a:off x="2468549" y="4288178"/>
            <a:ext cx="75553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Pie and donut charts can become cluttered and difficult to read when dealing with: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 Many categories of variables, or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When the differences between data points are small. </a:t>
            </a:r>
          </a:p>
        </p:txBody>
      </p:sp>
    </p:spTree>
    <p:extLst>
      <p:ext uri="{BB962C8B-B14F-4D97-AF65-F5344CB8AC3E}">
        <p14:creationId xmlns:p14="http://schemas.microsoft.com/office/powerpoint/2010/main" val="18320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9BCB2-B962-51F4-89A9-8FA0EFF38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5E2FB-C7EA-5D78-EFD7-A2C47A0792C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 err="1"/>
              <a:t>Treemaps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62C4B5-36FC-8EDE-6A5E-C6280E3E5B78}"/>
              </a:ext>
            </a:extLst>
          </p:cNvPr>
          <p:cNvSpPr/>
          <p:nvPr/>
        </p:nvSpPr>
        <p:spPr>
          <a:xfrm>
            <a:off x="465827" y="830997"/>
            <a:ext cx="2562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CBC8E-C9FD-0FD3-EB65-5E1880B8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81" y="830997"/>
            <a:ext cx="6588015" cy="49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60C7F-D188-1CF9-455F-5E0900F36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68DCDD-5976-0CFB-1011-F5F44148AFB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 err="1"/>
              <a:t>Treemaps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01C558-39C1-4F19-121B-5099542D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339" y="1296927"/>
            <a:ext cx="2214708" cy="3810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E5BD3F-9267-5CB7-F0FE-F3AF945A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09" y="1109174"/>
            <a:ext cx="7686290" cy="46396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A02078-CFBD-7D07-BD3E-EC6AF0A8C78C}"/>
              </a:ext>
            </a:extLst>
          </p:cNvPr>
          <p:cNvSpPr/>
          <p:nvPr/>
        </p:nvSpPr>
        <p:spPr>
          <a:xfrm>
            <a:off x="9344339" y="1296927"/>
            <a:ext cx="2214708" cy="7584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CFDBD-0C72-90B2-BB71-2D1DAA3997EF}"/>
              </a:ext>
            </a:extLst>
          </p:cNvPr>
          <p:cNvSpPr/>
          <p:nvPr/>
        </p:nvSpPr>
        <p:spPr>
          <a:xfrm>
            <a:off x="723603" y="1214696"/>
            <a:ext cx="1003780" cy="2543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439E1-E2AD-E686-D560-CAE8383507AB}"/>
              </a:ext>
            </a:extLst>
          </p:cNvPr>
          <p:cNvSpPr/>
          <p:nvPr/>
        </p:nvSpPr>
        <p:spPr>
          <a:xfrm>
            <a:off x="4986496" y="1214697"/>
            <a:ext cx="1003780" cy="2543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97D44-E720-33E7-C564-A730722D6B33}"/>
              </a:ext>
            </a:extLst>
          </p:cNvPr>
          <p:cNvSpPr/>
          <p:nvPr/>
        </p:nvSpPr>
        <p:spPr>
          <a:xfrm>
            <a:off x="5092220" y="4352998"/>
            <a:ext cx="1003780" cy="2543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8DF73A-CB21-7EEE-7681-82FCF2F33288}"/>
              </a:ext>
            </a:extLst>
          </p:cNvPr>
          <p:cNvSpPr/>
          <p:nvPr/>
        </p:nvSpPr>
        <p:spPr>
          <a:xfrm>
            <a:off x="9035358" y="2471596"/>
            <a:ext cx="2523689" cy="85102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7DD365-1CCA-6067-D4C8-10EA2F8468EF}"/>
              </a:ext>
            </a:extLst>
          </p:cNvPr>
          <p:cNvSpPr/>
          <p:nvPr/>
        </p:nvSpPr>
        <p:spPr>
          <a:xfrm>
            <a:off x="747026" y="4218915"/>
            <a:ext cx="884107" cy="38847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FB2B54-1D23-4BED-42CD-494021011832}"/>
              </a:ext>
            </a:extLst>
          </p:cNvPr>
          <p:cNvSpPr/>
          <p:nvPr/>
        </p:nvSpPr>
        <p:spPr>
          <a:xfrm>
            <a:off x="3063204" y="4218915"/>
            <a:ext cx="884107" cy="38847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D0F587-B37C-DB10-5964-9C61A0F1B44F}"/>
              </a:ext>
            </a:extLst>
          </p:cNvPr>
          <p:cNvSpPr/>
          <p:nvPr/>
        </p:nvSpPr>
        <p:spPr>
          <a:xfrm>
            <a:off x="843276" y="5449067"/>
            <a:ext cx="884107" cy="38847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C00AF4-17E6-4377-3217-ABC35096CB75}"/>
              </a:ext>
            </a:extLst>
          </p:cNvPr>
          <p:cNvSpPr/>
          <p:nvPr/>
        </p:nvSpPr>
        <p:spPr>
          <a:xfrm>
            <a:off x="9279802" y="3429000"/>
            <a:ext cx="2279245" cy="78991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2F0AF2-F67B-4650-3DE3-7134A3D12EC3}"/>
              </a:ext>
            </a:extLst>
          </p:cNvPr>
          <p:cNvCxnSpPr>
            <a:cxnSpLocks/>
          </p:cNvCxnSpPr>
          <p:nvPr/>
        </p:nvCxnSpPr>
        <p:spPr>
          <a:xfrm flipH="1">
            <a:off x="2016386" y="2915216"/>
            <a:ext cx="1378664" cy="156497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F45291-B8E6-6CDC-A785-BD359C799CED}"/>
              </a:ext>
            </a:extLst>
          </p:cNvPr>
          <p:cNvCxnSpPr>
            <a:cxnSpLocks/>
          </p:cNvCxnSpPr>
          <p:nvPr/>
        </p:nvCxnSpPr>
        <p:spPr>
          <a:xfrm flipH="1">
            <a:off x="1681966" y="2471596"/>
            <a:ext cx="1763917" cy="200859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603D41-EEF7-FD37-70DB-1F4CBA5EFCCC}"/>
              </a:ext>
            </a:extLst>
          </p:cNvPr>
          <p:cNvCxnSpPr>
            <a:cxnSpLocks/>
          </p:cNvCxnSpPr>
          <p:nvPr/>
        </p:nvCxnSpPr>
        <p:spPr>
          <a:xfrm flipH="1">
            <a:off x="1263735" y="1925295"/>
            <a:ext cx="2195852" cy="250800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92FBE7-C97B-08D1-C0B8-1D32A2D6E460}"/>
              </a:ext>
            </a:extLst>
          </p:cNvPr>
          <p:cNvCxnSpPr>
            <a:cxnSpLocks/>
          </p:cNvCxnSpPr>
          <p:nvPr/>
        </p:nvCxnSpPr>
        <p:spPr>
          <a:xfrm flipH="1">
            <a:off x="982563" y="1240376"/>
            <a:ext cx="2463320" cy="280444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E4F15D-1760-BF73-8B79-EFEE4123F050}"/>
              </a:ext>
            </a:extLst>
          </p:cNvPr>
          <p:cNvCxnSpPr>
            <a:cxnSpLocks/>
          </p:cNvCxnSpPr>
          <p:nvPr/>
        </p:nvCxnSpPr>
        <p:spPr>
          <a:xfrm flipH="1">
            <a:off x="904727" y="1304789"/>
            <a:ext cx="2055708" cy="218682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112AF0-D445-31DB-52E1-A24DA132305A}"/>
              </a:ext>
            </a:extLst>
          </p:cNvPr>
          <p:cNvCxnSpPr>
            <a:cxnSpLocks/>
          </p:cNvCxnSpPr>
          <p:nvPr/>
        </p:nvCxnSpPr>
        <p:spPr>
          <a:xfrm flipH="1">
            <a:off x="963116" y="1272479"/>
            <a:ext cx="1494598" cy="16312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BFB012-473E-521B-E029-57E9084B6E49}"/>
              </a:ext>
            </a:extLst>
          </p:cNvPr>
          <p:cNvCxnSpPr>
            <a:cxnSpLocks/>
          </p:cNvCxnSpPr>
          <p:nvPr/>
        </p:nvCxnSpPr>
        <p:spPr>
          <a:xfrm flipH="1">
            <a:off x="949412" y="1238954"/>
            <a:ext cx="1079048" cy="11990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FF033A-A905-2FD3-FBB1-3A371BC7F294}"/>
              </a:ext>
            </a:extLst>
          </p:cNvPr>
          <p:cNvCxnSpPr>
            <a:cxnSpLocks/>
          </p:cNvCxnSpPr>
          <p:nvPr/>
        </p:nvCxnSpPr>
        <p:spPr>
          <a:xfrm flipH="1">
            <a:off x="2607821" y="3429000"/>
            <a:ext cx="851766" cy="10158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4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D916D-BC47-CFFB-4A0C-12978B6C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77C7576-4253-D55A-E857-A5AB1A5771AC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B0810B-3EEC-8DD1-3ACF-A1C195A67B79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3BB04A-120D-D522-4501-966689A6C445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712A9F-544D-D153-54E5-1673343682F1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9776A13-7B6A-35D8-F7F5-74D2286F5E0F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5F1A8D2-2EB0-5579-E9AD-9477B0D08B2A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64A0F5-272B-642D-2AAB-F44DCE4FC9D2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F881FF9-82FD-8779-A592-156C7178F377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DB53F7-2847-45FA-E9DE-A4E24FAF7C06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3F9DD9-7E7D-673A-233D-F59CE44E1635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80CDFF-C8E4-A0DC-D2BA-78E44B42896A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8DC970-25E0-5842-47BA-AB11D4516303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4EA2F1-20B7-9839-5539-BEAA80DF02BD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09BBE39-28C4-2D6C-433C-1C296E01FAE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59B4151-10B1-34DA-0078-89ABC125F25C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C51F8A6-2FDC-41C6-A76B-81B5D6D30DDE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D88A2F-5CF9-1F8C-34ED-1FCA8EA8C95A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C3E381D-F753-518E-FF5C-8502D4484227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C860CD-F089-85E4-8ABF-926C6348CE29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DAF64E-7021-09CE-CD06-2D8B3187B93B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573AF1-2BE5-E2C7-3228-A45B74A8F2C8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07EF9BE-780F-9468-B08A-842745387DEA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7F3DF6F-D246-C0AC-9F0D-F4F3DABF51B1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4A5F52A-CF3B-AB41-7A9E-A18959D11D54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EA8DE10-1744-6E4D-8AD0-DE3387CDF851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558841A-36E0-7E37-C1AC-33C5872FB7E6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483F9F2-CEEE-5D9F-12A0-B7C9BC5189DB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2165B36-B60B-54ED-043C-DD840B22B105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8219D9-2682-EDEA-32AF-50C1893DAB75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BB47C2-0677-A24B-00C0-7DC66C0A2743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88C3B5-D0B6-1ED4-FF8C-E2BBED1DC938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510A62A-98E3-2D9F-E70B-5A18C9127618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3B84292-A273-1CA6-199E-6B267EDC9307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83EB54E-5F6D-5A35-A1E9-3906E3181EC1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866829-7AF8-284C-7059-FB3BE7CF39D8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BA8C6B-F0C0-D8B0-97A1-58E29EEFD4E5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ABBCFDF-42E8-D3D6-93E0-0019EDD8504A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DAE91-C45F-5C85-F213-FAA0A120E21A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E2066-315A-34D0-B836-8A65E36E1EA8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E69157-A81E-A6AB-A838-D799E2A92FE9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D63A5F-63DC-10F1-0E56-3C12979E9F37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7E4318-4358-E481-7DEC-A506710E7D50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08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A5A05A6-6E8B-B266-1C39-344E486E0249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6A3F60E-F2C9-CAFA-80C9-7D4BEAC3EEAF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86BDD4-DAA9-9A23-355B-54F0C5378F17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EA750EC-FA16-519D-D24A-8E3A9C9BF1AC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D5977781-AC8A-18BD-037E-B247E7945051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9F5E8CD-7B26-98B3-705E-481BD68489E3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46B453-3AE9-529B-3074-90BF9B01041C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7F1BC69D-C212-7D12-C14D-2B48E9F63246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288070E-04B6-3702-9EC8-1C147F8D4E80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62E55FB-9A37-3B8C-CC60-CF5B8CF3B792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1FF1739-1DF8-9ADF-CE59-7624A008BC87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46B409-93BD-E419-C382-0B4C7074C78D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E73D033-48BF-B821-6BB5-51D3CAD53CE6}"/>
              </a:ext>
            </a:extLst>
          </p:cNvPr>
          <p:cNvGrpSpPr/>
          <p:nvPr/>
        </p:nvGrpSpPr>
        <p:grpSpPr>
          <a:xfrm>
            <a:off x="7035003" y="1113182"/>
            <a:ext cx="3797751" cy="792874"/>
            <a:chOff x="7710910" y="689019"/>
            <a:chExt cx="3797751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43B304-C65E-44C6-4536-2EFD12372167}"/>
                </a:ext>
              </a:extLst>
            </p:cNvPr>
            <p:cNvSpPr txBox="1"/>
            <p:nvPr/>
          </p:nvSpPr>
          <p:spPr>
            <a:xfrm>
              <a:off x="7710910" y="689019"/>
              <a:ext cx="3797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Table Visualization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729C080-9649-81F8-60E9-99FEC9AE7DB1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91FE4CD-E0BD-0B82-EF92-818A44CE5DEB}"/>
              </a:ext>
            </a:extLst>
          </p:cNvPr>
          <p:cNvGrpSpPr/>
          <p:nvPr/>
        </p:nvGrpSpPr>
        <p:grpSpPr>
          <a:xfrm>
            <a:off x="6154370" y="2527158"/>
            <a:ext cx="5726743" cy="792874"/>
            <a:chOff x="7710910" y="689019"/>
            <a:chExt cx="5726743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795E69-6B4E-E127-9862-22C2DD0DFCE9}"/>
                </a:ext>
              </a:extLst>
            </p:cNvPr>
            <p:cNvSpPr txBox="1"/>
            <p:nvPr/>
          </p:nvSpPr>
          <p:spPr>
            <a:xfrm>
              <a:off x="7710910" y="689019"/>
              <a:ext cx="5726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sz="2800" dirty="0"/>
                <a:t>Themes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A6E53CB-1BF8-9F7E-44ED-ED3EDFB2E9D5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6D7B183-CC44-6AD5-E50C-9E4FF1D2E871}"/>
              </a:ext>
            </a:extLst>
          </p:cNvPr>
          <p:cNvGrpSpPr/>
          <p:nvPr/>
        </p:nvGrpSpPr>
        <p:grpSpPr>
          <a:xfrm>
            <a:off x="7971323" y="3966415"/>
            <a:ext cx="3909791" cy="792874"/>
            <a:chOff x="7710910" y="689019"/>
            <a:chExt cx="3909791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1065759-35CA-FDD1-2E4F-E490C15141C1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 err="1"/>
                <a:t>Treemaps</a:t>
              </a:r>
              <a:endParaRPr lang="en-US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777F6-A4E6-15D4-86E5-40901D2F96CE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BB39A87-EA78-E616-106F-4297FCF180E2}"/>
              </a:ext>
            </a:extLst>
          </p:cNvPr>
          <p:cNvGrpSpPr/>
          <p:nvPr/>
        </p:nvGrpSpPr>
        <p:grpSpPr>
          <a:xfrm>
            <a:off x="4874096" y="5395724"/>
            <a:ext cx="5916981" cy="792874"/>
            <a:chOff x="7710910" y="689019"/>
            <a:chExt cx="5916981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EB8F1AB-A199-DB57-0CC7-CE1C0AE43A1A}"/>
                </a:ext>
              </a:extLst>
            </p:cNvPr>
            <p:cNvSpPr txBox="1"/>
            <p:nvPr/>
          </p:nvSpPr>
          <p:spPr>
            <a:xfrm>
              <a:off x="7710910" y="689019"/>
              <a:ext cx="5916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Cards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D628149-F9DD-D141-3F52-1A38964EBAC9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87AADE3-D065-C6B7-28A2-2D4AA349E6D2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Contents</a:t>
            </a:r>
            <a:endParaRPr lang="en-US" sz="48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72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47B149-9A52-CCAA-0E01-F8195A9E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5ADB09-964A-967D-4241-9B2ACB8002B3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17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2AAE89D0-2D1E-85F4-F186-542BB373E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723DD2-B0DF-F566-DA46-C60AC8720333}"/>
              </a:ext>
            </a:extLst>
          </p:cNvPr>
          <p:cNvSpPr/>
          <p:nvPr/>
        </p:nvSpPr>
        <p:spPr>
          <a:xfrm>
            <a:off x="1376201" y="1272616"/>
            <a:ext cx="47289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</a:t>
            </a:r>
            <a:r>
              <a:rPr lang="en-US" sz="5400" b="1" cap="none" spc="0" dirty="0" err="1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Treemap</a:t>
            </a:r>
            <a:endParaRPr lang="en-US" sz="54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0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B14B3-4897-C4DB-777D-D39D5A6B8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9C4AF4-CA4C-EAE0-0498-38BFED6D9FD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Card Visual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88C4F7-AB0F-C798-3C65-3A0F6E79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1209365"/>
            <a:ext cx="966922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53D7-8EE8-15C4-5ABE-62DDC5C29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524396-64CA-78C0-B386-2A0D466F45D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Card Visual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B9B5B-8040-D520-2619-43E1D188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2333472"/>
            <a:ext cx="9859751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1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1EF12-4730-7150-21A2-8C4D65CD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03C72-EE19-8358-1AFB-477F5C1A26E8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18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9B583A68-1FE6-8622-E1BE-EBEB3B79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D2F6E-1E7C-CB34-350C-1A8E56AD467B}"/>
              </a:ext>
            </a:extLst>
          </p:cNvPr>
          <p:cNvSpPr/>
          <p:nvPr/>
        </p:nvSpPr>
        <p:spPr>
          <a:xfrm>
            <a:off x="1376201" y="1272616"/>
            <a:ext cx="79558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Creating Card Visual Charts</a:t>
            </a:r>
          </a:p>
        </p:txBody>
      </p:sp>
    </p:spTree>
    <p:extLst>
      <p:ext uri="{BB962C8B-B14F-4D97-AF65-F5344CB8AC3E}">
        <p14:creationId xmlns:p14="http://schemas.microsoft.com/office/powerpoint/2010/main" val="22306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AADC30-CDF9-7189-36DE-259E7D963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9DC2E9-A147-FDB5-289D-59DE66696B68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19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3E7219C1-645C-B606-E646-8D5B6756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690B47-4B4D-E34A-CA1B-5F008A94AC01}"/>
              </a:ext>
            </a:extLst>
          </p:cNvPr>
          <p:cNvSpPr/>
          <p:nvPr/>
        </p:nvSpPr>
        <p:spPr>
          <a:xfrm>
            <a:off x="1376201" y="1272616"/>
            <a:ext cx="67903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Page Navigators</a:t>
            </a:r>
          </a:p>
        </p:txBody>
      </p:sp>
    </p:spTree>
    <p:extLst>
      <p:ext uri="{BB962C8B-B14F-4D97-AF65-F5344CB8AC3E}">
        <p14:creationId xmlns:p14="http://schemas.microsoft.com/office/powerpoint/2010/main" val="298232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9E54D-8306-3A61-180A-DEB0ECDA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1E1FF8-C1E7-EDDC-6DB8-4F341D37488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Filter Pane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93280-BFE8-B87C-BBA7-23E58E6C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418" y="1138772"/>
            <a:ext cx="2038635" cy="3924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5E6C75-1E09-5971-E5F1-4B8E36D6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65" y="1644437"/>
            <a:ext cx="5544324" cy="1009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BE6AF-924A-66D3-3A44-A089FE99B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65" y="2871709"/>
            <a:ext cx="6725589" cy="1114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AC3AF1-6F93-A9AD-8F01-77A8CC268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70" y="4098982"/>
            <a:ext cx="6830378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6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E7186-A7A3-2EBE-F256-ABA3ACC52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802ECE-1A3A-072E-326D-B54BE510098E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20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44FDF6B6-41C8-147C-B96A-A7006216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26801-1951-F621-2F3B-AD87A4C1E542}"/>
              </a:ext>
            </a:extLst>
          </p:cNvPr>
          <p:cNvSpPr/>
          <p:nvPr/>
        </p:nvSpPr>
        <p:spPr>
          <a:xfrm>
            <a:off x="1376201" y="1272616"/>
            <a:ext cx="49274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Filtering Context</a:t>
            </a:r>
          </a:p>
        </p:txBody>
      </p:sp>
    </p:spTree>
    <p:extLst>
      <p:ext uri="{BB962C8B-B14F-4D97-AF65-F5344CB8AC3E}">
        <p14:creationId xmlns:p14="http://schemas.microsoft.com/office/powerpoint/2010/main" val="37859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7C42B-3FA7-B45F-A493-B717F46F1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A343FD-6E35-D910-FC4A-4C691BE4843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Slicers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210759-D20B-E8EF-8CE1-A10535D76732}"/>
              </a:ext>
            </a:extLst>
          </p:cNvPr>
          <p:cNvGrpSpPr/>
          <p:nvPr/>
        </p:nvGrpSpPr>
        <p:grpSpPr>
          <a:xfrm>
            <a:off x="5572664" y="4891177"/>
            <a:ext cx="6645932" cy="1133839"/>
            <a:chOff x="5572664" y="4891177"/>
            <a:chExt cx="6645932" cy="11338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CF1CE5-D9F4-43CF-BE5A-2D925157D4E0}"/>
                </a:ext>
              </a:extLst>
            </p:cNvPr>
            <p:cNvSpPr txBox="1"/>
            <p:nvPr/>
          </p:nvSpPr>
          <p:spPr>
            <a:xfrm>
              <a:off x="5819953" y="4969140"/>
              <a:ext cx="639864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A slicer is a great way to apply common filters to a report page quickly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F5F172-3C9A-FFCF-4640-F42DA18682E1}"/>
                </a:ext>
              </a:extLst>
            </p:cNvPr>
            <p:cNvCxnSpPr>
              <a:cxnSpLocks/>
            </p:cNvCxnSpPr>
            <p:nvPr/>
          </p:nvCxnSpPr>
          <p:spPr>
            <a:xfrm>
              <a:off x="5572664" y="4891177"/>
              <a:ext cx="0" cy="113383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ABD371F-C547-5C18-DF7F-54E291712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832984"/>
            <a:ext cx="10402752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1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34F92-F211-07A3-50FC-48B5A7955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553FD9-4D92-EEA5-A5C6-E893EAE7902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Slicers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BAA0B7-26AE-290F-ECC3-81854B7E2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06" y="1539223"/>
            <a:ext cx="11111258" cy="867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65E0D7-D356-0B4F-C3BF-129C7F58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6" y="3108485"/>
            <a:ext cx="10888595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B9A66-D732-92B1-0D64-77ACAD6A5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ADC57A-F16D-011C-C255-BB4F343DA09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Slicers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073D0F-155D-418B-D43A-0ACACB36E1C9}"/>
              </a:ext>
            </a:extLst>
          </p:cNvPr>
          <p:cNvGrpSpPr/>
          <p:nvPr/>
        </p:nvGrpSpPr>
        <p:grpSpPr>
          <a:xfrm>
            <a:off x="1164565" y="5046780"/>
            <a:ext cx="7582619" cy="857793"/>
            <a:chOff x="1164565" y="5046780"/>
            <a:chExt cx="7582619" cy="857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8E6C05-03BF-32F6-AFCE-E6135E10F57C}"/>
                </a:ext>
              </a:extLst>
            </p:cNvPr>
            <p:cNvSpPr txBox="1"/>
            <p:nvPr/>
          </p:nvSpPr>
          <p:spPr>
            <a:xfrm>
              <a:off x="1296118" y="5072658"/>
              <a:ext cx="7451066" cy="727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rt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The slicer can be displayed in </a:t>
              </a:r>
              <a:r>
                <a:rPr lang="en-US" sz="2000" b="1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multiple formats</a:t>
              </a:r>
              <a:r>
                <a:rPr lang="en-US" sz="2000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depending on the </a:t>
              </a:r>
              <a:r>
                <a:rPr lang="en-US" sz="2000" b="1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field</a:t>
              </a: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on which the slicer is filtering. </a:t>
              </a:r>
              <a:endPara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B0B9143-64B9-D834-45E3-73C4364A06C0}"/>
                </a:ext>
              </a:extLst>
            </p:cNvPr>
            <p:cNvCxnSpPr>
              <a:cxnSpLocks/>
            </p:cNvCxnSpPr>
            <p:nvPr/>
          </p:nvCxnSpPr>
          <p:spPr>
            <a:xfrm>
              <a:off x="1164565" y="5046780"/>
              <a:ext cx="0" cy="8577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175349F-DD4A-A46F-AC03-4B38695E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209" y="933574"/>
            <a:ext cx="2381582" cy="78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6B09C9-3EF8-49B9-2B5A-C6B08343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41" y="1889819"/>
            <a:ext cx="3534268" cy="2695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AF541-81E7-C297-DF1B-936472A0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194" y="1785342"/>
            <a:ext cx="3515216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0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B4836-050F-91B4-1936-2602EECD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5B31BBA-0717-123C-59CC-03FCCDEC14E4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6E1748-6A18-4125-941B-274B8486A0A3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174276-D2BE-70CC-1D8E-73AFBA78E9D9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F15AD5-315E-2A98-308D-FD01D028E157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A107C6D-17B7-8A10-587F-CD3B38489A77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FF434C2-C02B-62D2-6411-F366CA8D04E3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2689976-EA90-3450-B69A-B995D34DC29D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0EC422-BD53-02B8-6E36-47D78955B759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DF8F9C2-5AFF-8539-CA4D-0006612234FF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7F4265-F2FC-E227-7E22-0688A7F57B8C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A25088-4AAD-8E22-A543-7C4783CEB2DF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B4621AF-F5CB-E888-A168-1BF7D7624133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4CF90FE-B34A-5AFE-530B-7C1EF0832EB0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791F9A7-5199-4B57-D57D-0B1B529ECF1D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52569C0-7CDC-F5C5-9E93-AFB0F5D3F18B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AAA6A7-B864-1455-53E1-7ABBCC5846CF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2B1A00C-0AE3-AD07-42A4-777E3CC001DA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7ADDD7-C90D-9984-5728-45D873AFEFBC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E94DF1-1FC6-7C8F-4A4F-B7A345361528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510C0B-1827-DDD9-6B41-B7814C008F67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E24E77-1972-1AC4-335E-4B6705278DE9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5A965E-E223-0009-6FE2-715C4987B687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FA0C28F-7120-308D-1CA4-79E08B7D9037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F1F6774-60A8-9811-3654-DE1F97B2D641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8ACF809-A310-DE85-E131-F4BCC2B4C761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04F9F1D-4667-2514-B77C-090C98379A6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208B07B-6F87-A406-A80A-ED8AD994BFE1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DF1429-E32B-9710-E629-BDA2F59011B6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A5F48E-E416-3F58-26C3-DFD398A0DB07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777A6C4-C738-3A86-794C-592111BB84EC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50D2C12-9668-78AA-F8A2-05983040DA4C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4BCE25E-8E9E-5084-8CFA-1EECB6292923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CC4B1D6-0D6C-EC5A-1B4C-6D52FB10BC1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3739551-1FC8-EC4A-4C2A-7869157F0507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2BD078-E925-C73D-316E-7F193DDEAA90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B185601-EEC7-FB18-67DF-FFDED7302DF4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6B16C30-2411-CBBA-14D5-0B8F76DD5F86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C628D7-1A6D-F645-9930-99A48E0A5BEC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DF380-5676-6676-27B2-AC4A023889DC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588618-8DA3-32B9-80CF-B59C7613744C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3E4B71-913C-1920-C4A0-591C9C59DBA2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11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5CD675-5ABF-F14F-1A80-F7644675D89A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12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5B8A7AE-70E7-028A-23FC-2A601B4FA704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87B3930-7304-B47F-687F-7D03BB468524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4F98E7-0C47-210C-6129-5C9D98011A70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F9C832E-373F-A7C1-A6E1-82EE66E1C08E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6B1B0308-EDD3-39E2-45AE-E403B79FAE4D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1A53BA-709B-F34B-C68C-21EDE6C6ECB5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B4436F-FF17-76E4-3079-62D5164316A0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B787D901-4D5A-447F-81B9-0156F7C6247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9F8C42-0991-E452-63FF-664C0C6C2BB3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316979C-5584-E9B0-9417-DAEB76A77499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340DC9B-382E-90A6-BC0A-74982ABE0819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640F60-5F8E-C035-7369-2C6E88D8EE3C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46546C-D2FA-1450-7F97-AB09D47D3112}"/>
              </a:ext>
            </a:extLst>
          </p:cNvPr>
          <p:cNvGrpSpPr/>
          <p:nvPr/>
        </p:nvGrpSpPr>
        <p:grpSpPr>
          <a:xfrm>
            <a:off x="7035003" y="1113182"/>
            <a:ext cx="3797751" cy="792874"/>
            <a:chOff x="7710910" y="689019"/>
            <a:chExt cx="3797751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BACACE-4009-3290-51F6-F608AFCAC143}"/>
                </a:ext>
              </a:extLst>
            </p:cNvPr>
            <p:cNvSpPr txBox="1"/>
            <p:nvPr/>
          </p:nvSpPr>
          <p:spPr>
            <a:xfrm>
              <a:off x="7710910" y="689019"/>
              <a:ext cx="3797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Page Navigator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49AF0FF-8F10-277C-59C1-56E2B278A05A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970538-6D63-CC4C-3C1A-ADD1E02D9E20}"/>
              </a:ext>
            </a:extLst>
          </p:cNvPr>
          <p:cNvGrpSpPr/>
          <p:nvPr/>
        </p:nvGrpSpPr>
        <p:grpSpPr>
          <a:xfrm>
            <a:off x="6154370" y="2527158"/>
            <a:ext cx="5726743" cy="792874"/>
            <a:chOff x="7710910" y="689019"/>
            <a:chExt cx="5726743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5513AC-38D4-B393-9BFA-CEFC017EC600}"/>
                </a:ext>
              </a:extLst>
            </p:cNvPr>
            <p:cNvSpPr txBox="1"/>
            <p:nvPr/>
          </p:nvSpPr>
          <p:spPr>
            <a:xfrm>
              <a:off x="7710910" y="689019"/>
              <a:ext cx="5726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sz="2800" dirty="0"/>
                <a:t>Filtering Context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CA9C70F-7EAF-D402-A696-EA7CE9DC9A4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8C0E6F3-1CAD-1D5E-7A5B-3D9A2243CDA0}"/>
              </a:ext>
            </a:extLst>
          </p:cNvPr>
          <p:cNvGrpSpPr/>
          <p:nvPr/>
        </p:nvGrpSpPr>
        <p:grpSpPr>
          <a:xfrm>
            <a:off x="7971323" y="3966415"/>
            <a:ext cx="3909791" cy="792874"/>
            <a:chOff x="7710910" y="689019"/>
            <a:chExt cx="3909791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8A71BA-275E-5F1D-2934-68CE243CE4F7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Slicers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695EBEE-D744-58AF-2FAC-DA00F2C99F4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C6B2109-4FA8-F474-6C91-E72944A05C16}"/>
              </a:ext>
            </a:extLst>
          </p:cNvPr>
          <p:cNvGrpSpPr/>
          <p:nvPr/>
        </p:nvGrpSpPr>
        <p:grpSpPr>
          <a:xfrm>
            <a:off x="4874096" y="5395724"/>
            <a:ext cx="6618353" cy="792874"/>
            <a:chOff x="7710910" y="689019"/>
            <a:chExt cx="6618353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476ED5B-50C2-F848-B6D8-E3FF04BFFDDD}"/>
                </a:ext>
              </a:extLst>
            </p:cNvPr>
            <p:cNvSpPr txBox="1"/>
            <p:nvPr/>
          </p:nvSpPr>
          <p:spPr>
            <a:xfrm>
              <a:off x="7710910" y="689019"/>
              <a:ext cx="66183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Cross Filtering and Cross Highlighting 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0A248F7-847A-10C5-70F3-C358A5FD240C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DA58038-4900-C9D2-EB12-6E286C6B300A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Contents</a:t>
            </a:r>
            <a:endParaRPr lang="en-US" sz="48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226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32848-1C58-931C-844C-1EA546DB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77299D-6BB0-B5C9-2107-91A695D6BEB7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Slicers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621D2A-06F3-91A4-506C-00A33C77A857}"/>
              </a:ext>
            </a:extLst>
          </p:cNvPr>
          <p:cNvGrpSpPr/>
          <p:nvPr/>
        </p:nvGrpSpPr>
        <p:grpSpPr>
          <a:xfrm>
            <a:off x="1164565" y="5046780"/>
            <a:ext cx="7582619" cy="857793"/>
            <a:chOff x="1164565" y="5046780"/>
            <a:chExt cx="7582619" cy="857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79A7D5-9508-5651-2159-E12571230B21}"/>
                </a:ext>
              </a:extLst>
            </p:cNvPr>
            <p:cNvSpPr txBox="1"/>
            <p:nvPr/>
          </p:nvSpPr>
          <p:spPr>
            <a:xfrm>
              <a:off x="1296118" y="5072658"/>
              <a:ext cx="7451066" cy="727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rt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The slicer can be displayed in </a:t>
              </a:r>
              <a:r>
                <a:rPr lang="en-US" sz="2000" b="1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multiple formats</a:t>
              </a:r>
              <a:r>
                <a:rPr lang="en-US" sz="2000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depending on the </a:t>
              </a:r>
              <a:r>
                <a:rPr lang="en-US" sz="2000" b="1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field</a:t>
              </a: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on which the slicer is filtering. </a:t>
              </a:r>
              <a:endPara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D7B7D5-3C9C-5408-2FD7-D5BAADDBE8AB}"/>
                </a:ext>
              </a:extLst>
            </p:cNvPr>
            <p:cNvCxnSpPr>
              <a:cxnSpLocks/>
            </p:cNvCxnSpPr>
            <p:nvPr/>
          </p:nvCxnSpPr>
          <p:spPr>
            <a:xfrm>
              <a:off x="1164565" y="5046780"/>
              <a:ext cx="0" cy="8577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5552962-E170-9415-1A8A-3119BD3F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87" y="1058283"/>
            <a:ext cx="2505425" cy="58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0F3C9-5279-FF49-ACFE-22DD6946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04" y="2027100"/>
            <a:ext cx="3591426" cy="2657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FEAD8-7A0B-D7FB-6224-CA29062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234" y="2027100"/>
            <a:ext cx="358190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BFA5D-8674-A36A-5281-EEE0019F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063141-64CE-D55E-9B19-BF39573F6CF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Slicers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720199-686B-ED6F-E48D-1B328B3C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63" y="791650"/>
            <a:ext cx="9916074" cy="52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5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4CBAD0-146A-D818-9EBE-9B48DB54D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95E6EE-F28E-1AA0-CEC6-241DCB4BDE0E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21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74DC7ACA-7655-9C92-F1DC-42007C6D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0D6F3-3006-506F-21D4-24D584F07E76}"/>
              </a:ext>
            </a:extLst>
          </p:cNvPr>
          <p:cNvSpPr/>
          <p:nvPr/>
        </p:nvSpPr>
        <p:spPr>
          <a:xfrm>
            <a:off x="1376201" y="1272616"/>
            <a:ext cx="4560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Creating Slicers</a:t>
            </a:r>
          </a:p>
        </p:txBody>
      </p:sp>
    </p:spTree>
    <p:extLst>
      <p:ext uri="{BB962C8B-B14F-4D97-AF65-F5344CB8AC3E}">
        <p14:creationId xmlns:p14="http://schemas.microsoft.com/office/powerpoint/2010/main" val="15202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426B7-0CC0-7AFF-5FBC-CEC96CA4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395B73-0B23-2B1F-8025-3B1F9CD991F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Cross-Filter and Cross-Highlight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8DA04-E21D-5B72-4B53-A2F394DC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42" y="888936"/>
            <a:ext cx="8554876" cy="50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9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6E9C-8C23-EA18-B543-477FEDAD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3305-7ECC-9DF1-97D4-0D626B8CE85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Cross-Filter and Cross-Highlight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D7982-DD08-B887-5CA9-7FFA9B84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77" y="758489"/>
            <a:ext cx="2889849" cy="1716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E1379-A930-EEB5-C5E9-122F561D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0" y="2771292"/>
            <a:ext cx="1186028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DE3A3-4529-99E0-FD5D-9227860D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729508-EB51-3514-6D82-A3E39C47C7D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Cross-Filter and Cross-Highlight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04F78D-349E-39CC-81DE-302394EE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16" y="1147444"/>
            <a:ext cx="1084096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8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23E48-D494-4FD6-3292-AE7E28EC4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CDE2B-A822-B64D-9F86-7352393E697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Cross-Filter and Cross-Highlight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F0FB1-C21A-ADFA-A8D0-EB07109F4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12" y="758488"/>
            <a:ext cx="10840963" cy="456311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BFD44D9-7E94-8E0E-1F9A-CAE805FAACE4}"/>
              </a:ext>
            </a:extLst>
          </p:cNvPr>
          <p:cNvSpPr/>
          <p:nvPr/>
        </p:nvSpPr>
        <p:spPr>
          <a:xfrm>
            <a:off x="655608" y="4348350"/>
            <a:ext cx="1751162" cy="175116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Default </a:t>
            </a:r>
            <a:b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behavior </a:t>
            </a:r>
            <a:b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Power BI</a:t>
            </a:r>
          </a:p>
        </p:txBody>
      </p:sp>
    </p:spTree>
    <p:extLst>
      <p:ext uri="{BB962C8B-B14F-4D97-AF65-F5344CB8AC3E}">
        <p14:creationId xmlns:p14="http://schemas.microsoft.com/office/powerpoint/2010/main" val="365814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FD020-3E92-2BA9-ECCA-D31A52ADF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970A69-D6EC-A08E-3526-BEA1E710A6E5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Cross-Filter and Cross-Highlight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90C3F-04D0-DCBE-E8F1-4A5E6DF8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764" y="922390"/>
            <a:ext cx="4100411" cy="172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2E577-2225-5594-06D1-6A641D2B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0" y="2684282"/>
            <a:ext cx="12041280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66738-F05A-3CF2-ECAB-B0AA78AF5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751AA-8F5C-8063-8786-0B47703BEF1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</a:t>
            </a:r>
            <a:r>
              <a:rPr lang="en-US" sz="4400" dirty="0"/>
              <a:t>Cross-Filter and Cross-Highlight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043EA4-A46D-63EE-3C2B-441DB312B150}"/>
              </a:ext>
            </a:extLst>
          </p:cNvPr>
          <p:cNvGrpSpPr/>
          <p:nvPr/>
        </p:nvGrpSpPr>
        <p:grpSpPr>
          <a:xfrm>
            <a:off x="4866401" y="1211382"/>
            <a:ext cx="6408324" cy="1011819"/>
            <a:chOff x="0" y="0"/>
            <a:chExt cx="3804920" cy="669290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7DB7165-3B89-B4AF-9986-D8E11A4C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804920" cy="66929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21D2C9-E7E8-8296-7965-53B047F89DD9}"/>
                </a:ext>
              </a:extLst>
            </p:cNvPr>
            <p:cNvSpPr/>
            <p:nvPr/>
          </p:nvSpPr>
          <p:spPr>
            <a:xfrm>
              <a:off x="28800" y="216000"/>
              <a:ext cx="374400" cy="42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CEADA4E-8264-BDE3-AB70-FECB127E33AE}"/>
              </a:ext>
            </a:extLst>
          </p:cNvPr>
          <p:cNvGrpSpPr/>
          <p:nvPr/>
        </p:nvGrpSpPr>
        <p:grpSpPr>
          <a:xfrm>
            <a:off x="4289371" y="2609033"/>
            <a:ext cx="6985354" cy="2022894"/>
            <a:chOff x="0" y="0"/>
            <a:chExt cx="4654550" cy="1443990"/>
          </a:xfrm>
        </p:grpSpPr>
        <p:pic>
          <p:nvPicPr>
            <p:cNvPr id="9" name="Picture 8" descr="A screenshot of a graph&#10;&#10;Description automatically generated">
              <a:extLst>
                <a:ext uri="{FF2B5EF4-FFF2-40B4-BE49-F238E27FC236}">
                  <a16:creationId xmlns:a16="http://schemas.microsoft.com/office/drawing/2014/main" id="{43B8EF9D-50D5-60DA-35A4-0806E59A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654550" cy="144399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DCC32A-7D13-83D8-4EC2-9FFAF0D0875B}"/>
                </a:ext>
              </a:extLst>
            </p:cNvPr>
            <p:cNvSpPr/>
            <p:nvPr/>
          </p:nvSpPr>
          <p:spPr>
            <a:xfrm>
              <a:off x="1893600" y="7200"/>
              <a:ext cx="467615" cy="2232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7D17F1-1A61-4661-3A71-2CEB85C60B22}"/>
              </a:ext>
            </a:extLst>
          </p:cNvPr>
          <p:cNvGrpSpPr/>
          <p:nvPr/>
        </p:nvGrpSpPr>
        <p:grpSpPr>
          <a:xfrm>
            <a:off x="833819" y="3077964"/>
            <a:ext cx="6576272" cy="1303063"/>
            <a:chOff x="747554" y="3140015"/>
            <a:chExt cx="6451741" cy="13030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50E137-7F5A-E78C-CA4A-8AB5BDD7B1F3}"/>
                </a:ext>
              </a:extLst>
            </p:cNvPr>
            <p:cNvSpPr txBox="1"/>
            <p:nvPr/>
          </p:nvSpPr>
          <p:spPr>
            <a:xfrm>
              <a:off x="1104733" y="4073746"/>
              <a:ext cx="6094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Filter</a:t>
              </a:r>
              <a:r>
                <a:rPr lang="en-US" dirty="0"/>
                <a:t>   </a:t>
              </a:r>
              <a:r>
                <a:rPr lang="en-US" b="1" dirty="0"/>
                <a:t>Highlight</a:t>
              </a:r>
              <a:r>
                <a:rPr lang="en-US" dirty="0"/>
                <a:t>  </a:t>
              </a:r>
              <a:r>
                <a:rPr lang="en-US" b="1" dirty="0"/>
                <a:t>Non</a:t>
              </a:r>
              <a:endParaRPr lang="en-US" sz="24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A03EA6-E87F-2D76-E3A0-E8FF5A62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54" y="3140015"/>
              <a:ext cx="2885359" cy="104747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FC65D1-4EF8-ECDF-C044-85DD501F47D0}"/>
              </a:ext>
            </a:extLst>
          </p:cNvPr>
          <p:cNvSpPr txBox="1"/>
          <p:nvPr/>
        </p:nvSpPr>
        <p:spPr>
          <a:xfrm>
            <a:off x="1104733" y="5591263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Change Behavior Individually </a:t>
            </a:r>
          </a:p>
        </p:txBody>
      </p:sp>
    </p:spTree>
    <p:extLst>
      <p:ext uri="{BB962C8B-B14F-4D97-AF65-F5344CB8AC3E}">
        <p14:creationId xmlns:p14="http://schemas.microsoft.com/office/powerpoint/2010/main" val="267637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117E5-C087-BC54-5DE1-38A4F493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69087B-ADD0-EBF2-E09C-E7E1F5F44473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>
                <a:solidFill>
                  <a:srgbClr val="002060"/>
                </a:solidFill>
              </a:rPr>
              <a:t>Exercise 22</a:t>
            </a:r>
            <a:endParaRPr lang="en-US" sz="48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E6FC9D14-39CF-51C3-A13C-F52CB324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60B28A-64A7-8EBD-D1AC-C54F3D1B5CA6}"/>
              </a:ext>
            </a:extLst>
          </p:cNvPr>
          <p:cNvSpPr/>
          <p:nvPr/>
        </p:nvSpPr>
        <p:spPr>
          <a:xfrm>
            <a:off x="1376201" y="1272616"/>
            <a:ext cx="91312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Cross-Filter and Cross-Highlight</a:t>
            </a:r>
          </a:p>
        </p:txBody>
      </p:sp>
    </p:spTree>
    <p:extLst>
      <p:ext uri="{BB962C8B-B14F-4D97-AF65-F5344CB8AC3E}">
        <p14:creationId xmlns:p14="http://schemas.microsoft.com/office/powerpoint/2010/main" val="320107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8DA27D-AA59-0021-A662-4713F89B33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Report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2E718-B1C8-6CC3-691A-2A0EA920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6" y="1001107"/>
            <a:ext cx="8109527" cy="4201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E691C-A37A-3D11-991E-7FA61D371B13}"/>
              </a:ext>
            </a:extLst>
          </p:cNvPr>
          <p:cNvSpPr txBox="1"/>
          <p:nvPr/>
        </p:nvSpPr>
        <p:spPr>
          <a:xfrm>
            <a:off x="9023927" y="3263301"/>
            <a:ext cx="29925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This is where you'll spend most of your time converting raw data into meaningful visual stories.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0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97FAC-FA27-6154-F630-7A27A9D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342B0F9-13A3-414A-965C-02C458FC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1105"/>
            <a:ext cx="1840230" cy="616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DAD113-EBDA-166D-AC46-5CCEE5CE2B0F}"/>
              </a:ext>
            </a:extLst>
          </p:cNvPr>
          <p:cNvSpPr/>
          <p:nvPr/>
        </p:nvSpPr>
        <p:spPr>
          <a:xfrm>
            <a:off x="1840230" y="6241105"/>
            <a:ext cx="10351770" cy="616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0D3A7-9EBA-E3C8-4FB8-C25724F8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7513" cy="1565776"/>
          </a:xfrm>
          <a:prstGeom prst="rect">
            <a:avLst/>
          </a:prstGeom>
        </p:spPr>
      </p:pic>
      <p:pic>
        <p:nvPicPr>
          <p:cNvPr id="1026" name="Picture 2" descr="Thank You PNGs for Free Download">
            <a:extLst>
              <a:ext uri="{FF2B5EF4-FFF2-40B4-BE49-F238E27FC236}">
                <a16:creationId xmlns:a16="http://schemas.microsoft.com/office/drawing/2014/main" id="{D86052A5-E49F-683D-11A4-EE05211A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72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EAADD-2F33-B264-0BCD-441159B8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E290AB-264F-1D44-3001-D73837AD623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Report Editor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7554F-7A63-BFF6-861A-1B0AE168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576"/>
            <a:ext cx="12192000" cy="1136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749110-4B63-7EDA-3FD2-5649BE643488}"/>
              </a:ext>
            </a:extLst>
          </p:cNvPr>
          <p:cNvSpPr txBox="1"/>
          <p:nvPr/>
        </p:nvSpPr>
        <p:spPr>
          <a:xfrm>
            <a:off x="273757" y="1017744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Ribbon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3593-B8CC-C79C-A4DA-0D1ED8BDF842}"/>
              </a:ext>
            </a:extLst>
          </p:cNvPr>
          <p:cNvSpPr txBox="1"/>
          <p:nvPr/>
        </p:nvSpPr>
        <p:spPr>
          <a:xfrm>
            <a:off x="8848436" y="4336579"/>
            <a:ext cx="28540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Ribbon is where you have all your high-level command options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70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6A6C3-235D-9129-513E-D7F8227B6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CAB8FA-246D-A418-88DB-ECC05CC7F8AE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Report Editor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1A756-87A4-382F-C3E4-8F7B1F50989C}"/>
              </a:ext>
            </a:extLst>
          </p:cNvPr>
          <p:cNvSpPr txBox="1"/>
          <p:nvPr/>
        </p:nvSpPr>
        <p:spPr>
          <a:xfrm>
            <a:off x="273757" y="1017744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 Canvas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54911-D6DF-460E-F0A2-0655B5D87F93}"/>
              </a:ext>
            </a:extLst>
          </p:cNvPr>
          <p:cNvSpPr txBox="1"/>
          <p:nvPr/>
        </p:nvSpPr>
        <p:spPr>
          <a:xfrm>
            <a:off x="7555346" y="3429000"/>
            <a:ext cx="43041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Report Canvas is your stage; this is where your performance happens.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All the dragging and dropping of fields and visuals you do end up here.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74AF0-9221-6E64-F70C-BFB532A1B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29" y="2096655"/>
            <a:ext cx="7101552" cy="36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8D409-9ABC-38D7-3A0C-7DB64C1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D59887-BAD2-0836-6D7F-7F34408F4EA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Report Editor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70E981-42AE-DD59-773F-644C4541394B}"/>
              </a:ext>
            </a:extLst>
          </p:cNvPr>
          <p:cNvSpPr txBox="1"/>
          <p:nvPr/>
        </p:nvSpPr>
        <p:spPr>
          <a:xfrm>
            <a:off x="273757" y="1017744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 Editor panes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94D6E-4C88-1846-E288-40AC4985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294" y="1530320"/>
            <a:ext cx="7411484" cy="3696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596FE9-4813-8EA9-0853-FD97DBDB06DC}"/>
              </a:ext>
            </a:extLst>
          </p:cNvPr>
          <p:cNvSpPr/>
          <p:nvPr/>
        </p:nvSpPr>
        <p:spPr>
          <a:xfrm>
            <a:off x="11296073" y="2392218"/>
            <a:ext cx="406400" cy="47105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3882B-0747-F976-C8B5-4C9BDAC7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921" y="0"/>
            <a:ext cx="2423457" cy="547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2020</TotalTime>
  <Words>763</Words>
  <Application>Microsoft Office PowerPoint</Application>
  <PresentationFormat>Widescreen</PresentationFormat>
  <Paragraphs>147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Arial</vt:lpstr>
      <vt:lpstr>Arial Black</vt:lpstr>
      <vt:lpstr>Calibri</vt:lpstr>
      <vt:lpstr>Calibri Light</vt:lpstr>
      <vt:lpstr>Century Gothic</vt:lpstr>
      <vt:lpstr>Helvetica</vt:lpstr>
      <vt:lpstr>Impact</vt:lpstr>
      <vt:lpstr>Source Sans Pro</vt:lpstr>
      <vt:lpstr>Symbol</vt:lpstr>
      <vt:lpstr>Verdana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173</cp:revision>
  <dcterms:created xsi:type="dcterms:W3CDTF">2016-11-14T07:59:55Z</dcterms:created>
  <dcterms:modified xsi:type="dcterms:W3CDTF">2024-10-20T11:20:19Z</dcterms:modified>
</cp:coreProperties>
</file>